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9" r:id="rId3"/>
    <p:sldId id="280" r:id="rId4"/>
    <p:sldId id="293" r:id="rId5"/>
    <p:sldId id="294" r:id="rId6"/>
    <p:sldId id="283" r:id="rId7"/>
    <p:sldId id="284" r:id="rId8"/>
    <p:sldId id="307" r:id="rId9"/>
    <p:sldId id="308" r:id="rId10"/>
    <p:sldId id="315" r:id="rId11"/>
    <p:sldId id="316" r:id="rId12"/>
    <p:sldId id="313" r:id="rId13"/>
    <p:sldId id="314" r:id="rId14"/>
    <p:sldId id="287" r:id="rId15"/>
    <p:sldId id="288" r:id="rId16"/>
    <p:sldId id="289" r:id="rId17"/>
    <p:sldId id="290" r:id="rId18"/>
    <p:sldId id="303" r:id="rId19"/>
    <p:sldId id="304" r:id="rId20"/>
    <p:sldId id="291" r:id="rId21"/>
    <p:sldId id="292" r:id="rId22"/>
    <p:sldId id="311" r:id="rId23"/>
    <p:sldId id="312" r:id="rId24"/>
    <p:sldId id="305" r:id="rId25"/>
    <p:sldId id="306" r:id="rId2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9393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7500" autoAdjust="0"/>
  </p:normalViewPr>
  <p:slideViewPr>
    <p:cSldViewPr>
      <p:cViewPr varScale="1">
        <p:scale>
          <a:sx n="81" d="100"/>
          <a:sy n="81" d="100"/>
        </p:scale>
        <p:origin x="16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5E1B3-10B5-4950-AB30-77D349C54574}" type="datetimeFigureOut">
              <a:rPr lang="de-DE" smtClean="0"/>
              <a:t>05.03.2023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74794-4BE7-46D0-94AA-EA3DD7615C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4166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74794-4BE7-46D0-94AA-EA3DD7615CBF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549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66E82-C18B-40F9-8307-1ACB18C3908B}" type="datetimeFigureOut">
              <a:rPr lang="de-DE" smtClean="0"/>
              <a:t>05.03.2023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B6407D-7E48-4BB4-AE4B-6CCBE3DAF156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132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 userDrawn="1"/>
        </p:nvSpPr>
        <p:spPr>
          <a:xfrm>
            <a:off x="3995935" y="184666"/>
            <a:ext cx="1862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i="1" dirty="0" smtClean="0">
                <a:solidFill>
                  <a:schemeClr val="bg1"/>
                </a:solidFill>
              </a:rPr>
              <a:t>Frage</a:t>
            </a:r>
            <a:endParaRPr lang="de-DE" sz="3200" b="1" i="1" dirty="0">
              <a:solidFill>
                <a:schemeClr val="bg1"/>
              </a:solidFill>
            </a:endParaRPr>
          </a:p>
        </p:txBody>
      </p:sp>
      <p:sp>
        <p:nvSpPr>
          <p:cNvPr id="3" name="Rechteck 2"/>
          <p:cNvSpPr/>
          <p:nvPr userDrawn="1"/>
        </p:nvSpPr>
        <p:spPr>
          <a:xfrm>
            <a:off x="508862" y="1556792"/>
            <a:ext cx="1368425" cy="13684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8800" b="1" dirty="0">
                <a:latin typeface="Myriad Pro Light" pitchFamily="34" charset="0"/>
              </a:rPr>
              <a:t>?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1841500" y="1556792"/>
            <a:ext cx="7034956" cy="1368425"/>
          </a:xfrm>
          <a:prstGeom prst="wedgeRectCallout">
            <a:avLst>
              <a:gd name="adj1" fmla="val 1450"/>
              <a:gd name="adj2" fmla="val 70853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>
              <a:buNone/>
              <a:defRPr i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473075" y="3450660"/>
            <a:ext cx="720000" cy="72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4400" b="1" dirty="0">
                <a:latin typeface="Myriad Pro Light" pitchFamily="34" charset="0"/>
              </a:rPr>
              <a:t>a</a:t>
            </a:r>
            <a:endParaRPr lang="de-DE" sz="4000" b="1" dirty="0">
              <a:latin typeface="Myriad Pro Light" pitchFamily="34" charset="0"/>
            </a:endParaRPr>
          </a:p>
        </p:txBody>
      </p:sp>
      <p:sp>
        <p:nvSpPr>
          <p:cNvPr id="12" name="Rechteck 11"/>
          <p:cNvSpPr/>
          <p:nvPr userDrawn="1"/>
        </p:nvSpPr>
        <p:spPr>
          <a:xfrm>
            <a:off x="3347864" y="3466220"/>
            <a:ext cx="720000" cy="72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4400" b="1" dirty="0">
                <a:latin typeface="Myriad Pro Light" pitchFamily="34" charset="0"/>
              </a:rPr>
              <a:t>b</a:t>
            </a:r>
            <a:endParaRPr lang="de-DE" sz="4000" b="1" dirty="0">
              <a:latin typeface="Myriad Pro Light" pitchFamily="34" charset="0"/>
            </a:endParaRPr>
          </a:p>
        </p:txBody>
      </p:sp>
      <p:sp>
        <p:nvSpPr>
          <p:cNvPr id="13" name="Rechteck 12"/>
          <p:cNvSpPr/>
          <p:nvPr userDrawn="1"/>
        </p:nvSpPr>
        <p:spPr>
          <a:xfrm>
            <a:off x="6372200" y="3466219"/>
            <a:ext cx="720000" cy="72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4400" b="1" dirty="0">
                <a:latin typeface="Myriad Pro Light" pitchFamily="34" charset="0"/>
              </a:rPr>
              <a:t>c</a:t>
            </a:r>
            <a:endParaRPr lang="de-DE" sz="4000" b="1" dirty="0">
              <a:latin typeface="Myriad Pro Light" pitchFamily="34" charset="0"/>
            </a:endParaRP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1184861" y="3455266"/>
            <a:ext cx="1800000" cy="2232000"/>
          </a:xfrm>
          <a:prstGeom prst="round2DiagRect">
            <a:avLst>
              <a:gd name="adj1" fmla="val 0"/>
              <a:gd name="adj2" fmla="val 2267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>
              <a:buNone/>
              <a:defRPr sz="2400" i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4067864" y="3466220"/>
            <a:ext cx="1800000" cy="2232000"/>
          </a:xfrm>
          <a:prstGeom prst="round2DiagRect">
            <a:avLst>
              <a:gd name="adj1" fmla="val 0"/>
              <a:gd name="adj2" fmla="val 2267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>
              <a:buNone/>
              <a:defRPr sz="2400" i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6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7092200" y="3466220"/>
            <a:ext cx="1800000" cy="2232000"/>
          </a:xfrm>
          <a:prstGeom prst="round2DiagRect">
            <a:avLst>
              <a:gd name="adj1" fmla="val 0"/>
              <a:gd name="adj2" fmla="val 2267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>
              <a:buNone/>
              <a:defRPr sz="2400" i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6306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 userDrawn="1"/>
        </p:nvSpPr>
        <p:spPr>
          <a:xfrm>
            <a:off x="3347864" y="18466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i="1" dirty="0" smtClean="0">
                <a:solidFill>
                  <a:schemeClr val="bg1"/>
                </a:solidFill>
              </a:rPr>
              <a:t>Antwort</a:t>
            </a:r>
            <a:endParaRPr lang="de-DE" sz="3200" b="1" i="1" dirty="0">
              <a:solidFill>
                <a:schemeClr val="bg1"/>
              </a:solidFill>
            </a:endParaRPr>
          </a:p>
        </p:txBody>
      </p:sp>
      <p:sp>
        <p:nvSpPr>
          <p:cNvPr id="4" name="Rechteck 3"/>
          <p:cNvSpPr/>
          <p:nvPr userDrawn="1"/>
        </p:nvSpPr>
        <p:spPr>
          <a:xfrm>
            <a:off x="473075" y="1556792"/>
            <a:ext cx="1366837" cy="1368425"/>
          </a:xfrm>
          <a:prstGeom prst="rect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8800" b="1" dirty="0">
                <a:latin typeface="Myriad Pro Light" pitchFamily="34" charset="0"/>
              </a:rPr>
              <a:t>!</a:t>
            </a:r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1979712" y="1557064"/>
            <a:ext cx="7034956" cy="2808039"/>
          </a:xfrm>
          <a:prstGeom prst="wedgeRectCallout">
            <a:avLst>
              <a:gd name="adj1" fmla="val -3424"/>
              <a:gd name="adj2" fmla="val 70853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>
              <a:buNone/>
              <a:defRPr i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9" name="Rechteck 8"/>
          <p:cNvSpPr/>
          <p:nvPr userDrawn="1"/>
        </p:nvSpPr>
        <p:spPr>
          <a:xfrm>
            <a:off x="473074" y="2996679"/>
            <a:ext cx="1366837" cy="1368425"/>
          </a:xfrm>
          <a:prstGeom prst="rect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8800" b="1" dirty="0">
              <a:latin typeface="Myriad Pro Light" pitchFamily="34" charset="0"/>
            </a:endParaRP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611560" y="3213100"/>
            <a:ext cx="1080120" cy="93662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800" b="1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0409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10" Type="http://schemas.openxmlformats.org/officeDocument/2006/relationships/image" Target="../media/image5.jpeg"/><Relationship Id="rId4" Type="http://schemas.openxmlformats.org/officeDocument/2006/relationships/theme" Target="../theme/theme1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Eigene Dateien\NiggesA\Eigene Dokumente\Netpiloten\Logo_Net-Piloten_final\Net-Piloten_logoflieger.png"/>
          <p:cNvPicPr>
            <a:picLocks noChangeAspect="1" noChangeArrowheads="1"/>
          </p:cNvPicPr>
          <p:nvPr userDrawn="1"/>
        </p:nvPicPr>
        <p:blipFill rotWithShape="1">
          <a:blip r:embed="rId5" cstate="email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700808"/>
            <a:ext cx="6264792" cy="715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F:\Eigene Dateien\NiggesA\Eigene Dokumente\Netpiloten\Logo_Net-Piloten_final\Net-Piloten_finalform.png"/>
          <p:cNvPicPr>
            <a:picLocks noChangeAspect="1" noChangeArrowheads="1"/>
          </p:cNvPicPr>
          <p:nvPr userDrawn="1"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5816607"/>
            <a:ext cx="9144000" cy="106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el 1"/>
          <p:cNvSpPr txBox="1">
            <a:spLocks/>
          </p:cNvSpPr>
          <p:nvPr userDrawn="1"/>
        </p:nvSpPr>
        <p:spPr>
          <a:xfrm>
            <a:off x="323528" y="0"/>
            <a:ext cx="6552728" cy="105273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pic>
        <p:nvPicPr>
          <p:cNvPr id="7" name="Picture 3" descr="F:\Eigene Dateien\NiggesA\Eigene Dokumente\Netpiloten\Logo_Net-Piloten_final\Net-Piloten_finalform.png"/>
          <p:cNvPicPr>
            <a:picLocks noChangeAspect="1" noChangeArrowheads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4000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:\Eigene Dateien\NiggesA\Eigene Dokumente\Netpiloten\Logo_Net-Piloten_final\Net-Piloten_final.pn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89687" y="205509"/>
            <a:ext cx="859777" cy="5459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483768" cy="1106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29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www.wmeltwater.com/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1691680" y="1844824"/>
            <a:ext cx="5765179" cy="3168352"/>
          </a:xfrm>
          <a:prstGeom prst="rect">
            <a:avLst/>
          </a:prstGeom>
          <a:noFill/>
        </p:spPr>
        <p:txBody>
          <a:bodyPr/>
          <a:lstStyle/>
          <a:p>
            <a:pPr algn="ctr">
              <a:defRPr/>
            </a:pPr>
            <a:r>
              <a:rPr lang="de-DE" sz="4000" b="1" kern="0" smtClean="0">
                <a:solidFill>
                  <a:srgbClr val="990099"/>
                </a:solidFill>
                <a:latin typeface="Myriad Pro Light" pitchFamily="34" charset="0"/>
                <a:ea typeface="+mj-ea"/>
                <a:cs typeface="+mj-cs"/>
              </a:rPr>
              <a:t>Das Net-Piloten</a:t>
            </a:r>
            <a:endParaRPr lang="de-DE" sz="4000" b="1" kern="0" dirty="0" smtClean="0">
              <a:solidFill>
                <a:srgbClr val="990099"/>
              </a:solidFill>
              <a:latin typeface="Myriad Pro Light" pitchFamily="34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de-DE" sz="9600" b="1" kern="0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Light" pitchFamily="34" charset="0"/>
                <a:ea typeface="+mj-ea"/>
                <a:cs typeface="+mj-cs"/>
              </a:rPr>
              <a:t>QUIZ</a:t>
            </a:r>
            <a:endParaRPr lang="de-DE" sz="9600" b="1" kern="0" dirty="0"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 Light" pitchFamily="34" charset="0"/>
              <a:ea typeface="+mj-ea"/>
              <a:cs typeface="+mj-cs"/>
            </a:endParaRPr>
          </a:p>
        </p:txBody>
      </p:sp>
      <p:sp>
        <p:nvSpPr>
          <p:cNvPr id="3" name="Rechteck 2"/>
          <p:cNvSpPr/>
          <p:nvPr/>
        </p:nvSpPr>
        <p:spPr>
          <a:xfrm rot="19803203">
            <a:off x="597423" y="3421100"/>
            <a:ext cx="1642815" cy="164281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3800" b="1" dirty="0">
                <a:latin typeface="Myriad Pro Light" pitchFamily="34" charset="0"/>
              </a:rPr>
              <a:t>?</a:t>
            </a:r>
          </a:p>
        </p:txBody>
      </p:sp>
      <p:sp>
        <p:nvSpPr>
          <p:cNvPr id="5" name="Rechteck 4"/>
          <p:cNvSpPr/>
          <p:nvPr/>
        </p:nvSpPr>
        <p:spPr>
          <a:xfrm rot="857326">
            <a:off x="6351328" y="2980903"/>
            <a:ext cx="2520280" cy="2523208"/>
          </a:xfrm>
          <a:prstGeom prst="rect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6600" b="1" dirty="0">
                <a:latin typeface="Myriad Pro Light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9414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Wofür steht DSGVO?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184860" y="3455266"/>
            <a:ext cx="1946979" cy="2232000"/>
          </a:xfrm>
        </p:spPr>
        <p:txBody>
          <a:bodyPr/>
          <a:lstStyle/>
          <a:p>
            <a:r>
              <a:rPr lang="de-DE" sz="2000" dirty="0" smtClean="0"/>
              <a:t>Deutsche Surfer-Gamer- Verhaltens-ordnung</a:t>
            </a:r>
            <a:endParaRPr lang="de-DE" sz="20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4067864" y="3466220"/>
            <a:ext cx="1944000" cy="2232000"/>
          </a:xfrm>
        </p:spPr>
        <p:txBody>
          <a:bodyPr/>
          <a:lstStyle/>
          <a:p>
            <a:r>
              <a:rPr lang="de-DE" sz="2000" dirty="0" smtClean="0"/>
              <a:t>Datenschutz-grund-verordnung</a:t>
            </a:r>
            <a:endParaRPr lang="de-DE" sz="200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7092200" y="3466220"/>
            <a:ext cx="1944000" cy="2232000"/>
          </a:xfrm>
        </p:spPr>
        <p:txBody>
          <a:bodyPr/>
          <a:lstStyle/>
          <a:p>
            <a:r>
              <a:rPr lang="de-DE" sz="2000" dirty="0" smtClean="0"/>
              <a:t>Deutschland sucht den größten Videostar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41667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2400" i="0" dirty="0" smtClean="0"/>
              <a:t>Seit </a:t>
            </a:r>
            <a:r>
              <a:rPr lang="de-DE" sz="2400" i="0" dirty="0"/>
              <a:t>dem 25. Mai 2018 </a:t>
            </a:r>
            <a:r>
              <a:rPr lang="de-DE" sz="2400" i="0" dirty="0" smtClean="0"/>
              <a:t>gilt </a:t>
            </a:r>
            <a:r>
              <a:rPr lang="de-DE" sz="2400" i="0" dirty="0"/>
              <a:t>in der Europäischen Union, also auch hier in Deutschland, </a:t>
            </a:r>
            <a:r>
              <a:rPr lang="de-DE" sz="2400" i="0" dirty="0" smtClean="0"/>
              <a:t>die </a:t>
            </a:r>
            <a:r>
              <a:rPr lang="de-DE" sz="2400" b="1" i="0" dirty="0" smtClean="0"/>
              <a:t>Datenschutzgrundverordnung. </a:t>
            </a:r>
            <a:r>
              <a:rPr lang="de-DE" sz="2400" i="0" dirty="0" smtClean="0"/>
              <a:t>Somit müssen </a:t>
            </a:r>
            <a:r>
              <a:rPr lang="de-DE" sz="2400" i="0" dirty="0"/>
              <a:t>sich Firmen, Behörden </a:t>
            </a:r>
            <a:r>
              <a:rPr lang="de-DE" sz="2400" i="0" dirty="0" smtClean="0"/>
              <a:t>etc. an </a:t>
            </a:r>
            <a:r>
              <a:rPr lang="de-DE" sz="2400" i="0" dirty="0"/>
              <a:t>strengere Regeln in Sachen Datenschutz halten. </a:t>
            </a:r>
            <a:r>
              <a:rPr lang="de-DE" sz="2400" i="0" dirty="0" smtClean="0"/>
              <a:t>Ziel ist es, </a:t>
            </a:r>
            <a:r>
              <a:rPr lang="de-DE" sz="2400" b="1" i="0" dirty="0" smtClean="0"/>
              <a:t>persönliche Daten,  wie z.B. Name, Geburtsdatum und Anschrift, besser zu schützen. </a:t>
            </a:r>
            <a:endParaRPr lang="de-DE" sz="2400" b="1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de-DE" dirty="0" smtClean="0"/>
              <a:t>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025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Wie viele </a:t>
            </a:r>
            <a:r>
              <a:rPr lang="de-DE" dirty="0" err="1" smtClean="0"/>
              <a:t>TikTok</a:t>
            </a:r>
            <a:r>
              <a:rPr lang="de-DE" dirty="0" smtClean="0"/>
              <a:t> Nutzer gibt es in Deutschland?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7,2 </a:t>
            </a:r>
            <a:r>
              <a:rPr lang="de-DE" dirty="0" err="1" smtClean="0"/>
              <a:t>Mio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19 </a:t>
            </a:r>
            <a:r>
              <a:rPr lang="de-DE" dirty="0" err="1" smtClean="0"/>
              <a:t>Mio</a:t>
            </a: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30,8 </a:t>
            </a:r>
            <a:r>
              <a:rPr lang="de-DE" dirty="0" err="1" smtClean="0"/>
              <a:t>Mio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304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1955867" y="1508807"/>
            <a:ext cx="7034956" cy="2640917"/>
          </a:xfrm>
          <a:prstGeom prst="wedgeRectCallout">
            <a:avLst>
              <a:gd name="adj1" fmla="val -3255"/>
              <a:gd name="adj2" fmla="val 84751"/>
            </a:avLst>
          </a:prstGeom>
        </p:spPr>
        <p:txBody>
          <a:bodyPr/>
          <a:lstStyle/>
          <a:p>
            <a:r>
              <a:rPr lang="de-DE" dirty="0" err="1" smtClean="0"/>
              <a:t>Ca</a:t>
            </a:r>
            <a:r>
              <a:rPr lang="de-DE" dirty="0" smtClean="0"/>
              <a:t> 19 Millionen </a:t>
            </a:r>
            <a:r>
              <a:rPr lang="de-DE" dirty="0" smtClean="0"/>
              <a:t>Menschen in Deutschland nutzen </a:t>
            </a:r>
            <a:r>
              <a:rPr lang="de-DE" dirty="0" err="1" smtClean="0"/>
              <a:t>TikTok</a:t>
            </a:r>
            <a:r>
              <a:rPr lang="de-DE" dirty="0" smtClean="0"/>
              <a:t>.</a:t>
            </a:r>
          </a:p>
          <a:p>
            <a:r>
              <a:rPr lang="de-DE" sz="1600" i="0" dirty="0" smtClean="0"/>
              <a:t>Bei </a:t>
            </a:r>
            <a:r>
              <a:rPr lang="de-DE" sz="1600" i="0" dirty="0" err="1" smtClean="0"/>
              <a:t>TikTok</a:t>
            </a:r>
            <a:r>
              <a:rPr lang="de-DE" sz="1600" i="0" dirty="0" smtClean="0"/>
              <a:t> können User kurze</a:t>
            </a:r>
            <a:r>
              <a:rPr lang="de-DE" sz="1600" i="0" dirty="0"/>
              <a:t>, selbstgedrehte Videos aufnehmen, die dann mit Musik von bekannten Songs </a:t>
            </a:r>
            <a:r>
              <a:rPr lang="de-DE" sz="1600" i="0" dirty="0" smtClean="0"/>
              <a:t>unterlegt werden. </a:t>
            </a:r>
            <a:r>
              <a:rPr lang="de-DE" sz="1600" i="0" dirty="0"/>
              <a:t>Die User nutzen </a:t>
            </a:r>
            <a:r>
              <a:rPr lang="de-DE" sz="1600" i="0" dirty="0" smtClean="0"/>
              <a:t>die App, </a:t>
            </a:r>
            <a:r>
              <a:rPr lang="de-DE" sz="1600" i="0" dirty="0"/>
              <a:t>um kreative und lustige Videos zu </a:t>
            </a:r>
            <a:r>
              <a:rPr lang="de-DE" sz="1600" i="0" dirty="0" smtClean="0"/>
              <a:t>erstellen oder zu gucken, innovativ war dass </a:t>
            </a:r>
            <a:r>
              <a:rPr lang="de-DE" sz="1600" i="0" dirty="0"/>
              <a:t>die Lippen synchron zu den </a:t>
            </a:r>
            <a:r>
              <a:rPr lang="de-DE" sz="1600" i="0" dirty="0" smtClean="0"/>
              <a:t>Songs </a:t>
            </a:r>
            <a:r>
              <a:rPr lang="de-DE" sz="1600" i="0" dirty="0"/>
              <a:t>bewegen. Die Videos sind </a:t>
            </a:r>
            <a:r>
              <a:rPr lang="de-DE" sz="1600" i="0" dirty="0" smtClean="0"/>
              <a:t>auf </a:t>
            </a:r>
            <a:r>
              <a:rPr lang="de-DE" sz="1600" i="0" dirty="0"/>
              <a:t>eine Länge von 10 Sekunden limitiert</a:t>
            </a:r>
            <a:r>
              <a:rPr lang="de-DE" sz="1600" i="0" dirty="0" smtClean="0"/>
              <a:t>. mittlerweile gibt es längere Szenen. Weltweit gibt es 1,4 </a:t>
            </a:r>
            <a:r>
              <a:rPr lang="de-DE" sz="1600" i="0" dirty="0" err="1" smtClean="0"/>
              <a:t>Mrd</a:t>
            </a:r>
            <a:r>
              <a:rPr lang="de-DE" sz="1600" i="0" dirty="0" smtClean="0"/>
              <a:t> </a:t>
            </a:r>
            <a:r>
              <a:rPr lang="de-DE" sz="1600" i="0" dirty="0" err="1" smtClean="0"/>
              <a:t>Nutzer:innen</a:t>
            </a:r>
            <a:r>
              <a:rPr lang="de-DE" sz="1600" i="0" dirty="0" smtClean="0"/>
              <a:t>.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2987824" y="6381328"/>
            <a:ext cx="44644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Quelle: </a:t>
            </a:r>
            <a:r>
              <a:rPr lang="de-DE" sz="1050" dirty="0" smtClean="0">
                <a:hlinkClick r:id="rId2"/>
              </a:rPr>
              <a:t>www.meltwater.com/</a:t>
            </a:r>
            <a:endParaRPr lang="de-DE" sz="105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005064"/>
            <a:ext cx="1706364" cy="170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15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1857692" y="1556792"/>
            <a:ext cx="7034956" cy="1152128"/>
          </a:xfrm>
          <a:prstGeom prst="wedgeRectCallout">
            <a:avLst>
              <a:gd name="adj1" fmla="val 458"/>
              <a:gd name="adj2" fmla="val 82335"/>
            </a:avLst>
          </a:prstGeom>
        </p:spPr>
        <p:txBody>
          <a:bodyPr/>
          <a:lstStyle/>
          <a:p>
            <a:r>
              <a:rPr lang="de-DE" sz="2800" dirty="0" smtClean="0"/>
              <a:t>Wieviel % der Jugendlichen sind täglich oder mehrmals pro Woche sportlich aktiv? </a:t>
            </a:r>
          </a:p>
          <a:p>
            <a:endParaRPr lang="de-DE" sz="1600" dirty="0"/>
          </a:p>
          <a:p>
            <a:endParaRPr lang="de-DE" sz="1600" dirty="0" smtClean="0"/>
          </a:p>
          <a:p>
            <a:endParaRPr lang="de-DE" sz="1600" dirty="0"/>
          </a:p>
          <a:p>
            <a:endParaRPr lang="de-DE" sz="1600" dirty="0" smtClean="0"/>
          </a:p>
          <a:p>
            <a:endParaRPr lang="de-DE" sz="1600" dirty="0"/>
          </a:p>
          <a:p>
            <a:endParaRPr lang="de-DE" sz="1600" dirty="0" smtClean="0"/>
          </a:p>
          <a:p>
            <a:endParaRPr lang="de-DE" sz="1600" dirty="0"/>
          </a:p>
          <a:p>
            <a:endParaRPr lang="de-DE" sz="1600" dirty="0" smtClean="0"/>
          </a:p>
          <a:p>
            <a:endParaRPr lang="de-DE" sz="1600" dirty="0"/>
          </a:p>
          <a:p>
            <a:endParaRPr lang="de-DE" sz="16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35 </a:t>
            </a:r>
            <a:r>
              <a:rPr lang="de-DE" dirty="0" smtClean="0"/>
              <a:t>%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12 </a:t>
            </a:r>
            <a:r>
              <a:rPr lang="de-DE" dirty="0"/>
              <a:t>%</a:t>
            </a:r>
          </a:p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59 </a:t>
            </a:r>
            <a:r>
              <a:rPr lang="de-DE" dirty="0" smtClean="0"/>
              <a:t>%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938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1979712" y="1557064"/>
            <a:ext cx="7034956" cy="3096072"/>
          </a:xfrm>
        </p:spPr>
        <p:txBody>
          <a:bodyPr/>
          <a:lstStyle/>
          <a:p>
            <a:r>
              <a:rPr lang="de-DE" dirty="0" smtClean="0"/>
              <a:t>59% </a:t>
            </a:r>
            <a:r>
              <a:rPr lang="de-DE" dirty="0" smtClean="0"/>
              <a:t>der 12-19 Jährigen waren </a:t>
            </a:r>
            <a:r>
              <a:rPr lang="de-DE" dirty="0" smtClean="0"/>
              <a:t>2022 </a:t>
            </a:r>
            <a:r>
              <a:rPr lang="de-DE" dirty="0" smtClean="0"/>
              <a:t>mehrmals pro Woche sportlich aktiv.</a:t>
            </a:r>
          </a:p>
          <a:p>
            <a:endParaRPr lang="de-DE" sz="1050" dirty="0" smtClean="0"/>
          </a:p>
          <a:p>
            <a:r>
              <a:rPr lang="de-DE" sz="1900" dirty="0" smtClean="0"/>
              <a:t>Zahl ist in 2021 vermutlich durch die Corona Beschränkungen </a:t>
            </a:r>
            <a:r>
              <a:rPr lang="de-DE" sz="1900" dirty="0" smtClean="0"/>
              <a:t>zwischenzeitlich auf </a:t>
            </a:r>
            <a:r>
              <a:rPr lang="de-DE" sz="1900" dirty="0" smtClean="0"/>
              <a:t>51 % gefallen.</a:t>
            </a:r>
            <a:endParaRPr lang="de-DE" sz="1900" dirty="0"/>
          </a:p>
          <a:p>
            <a:endParaRPr lang="de-DE" sz="900" dirty="0" smtClean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8" name="Textfeld 2"/>
          <p:cNvSpPr txBox="1">
            <a:spLocks noChangeArrowheads="1"/>
          </p:cNvSpPr>
          <p:nvPr/>
        </p:nvSpPr>
        <p:spPr bwMode="auto">
          <a:xfrm>
            <a:off x="2843808" y="6165304"/>
            <a:ext cx="58326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30000"/>
              </a:spcAft>
              <a:buClr>
                <a:srgbClr val="0097F0"/>
              </a:buClr>
              <a:defRPr b="1">
                <a:solidFill>
                  <a:srgbClr val="60606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0097F0"/>
              </a:buClr>
              <a:buFont typeface="Webdings" pitchFamily="18" charset="2"/>
              <a:buChar char="&lt;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7F0"/>
              </a:buClr>
              <a:buFont typeface="Webdings" pitchFamily="18" charset="2"/>
              <a:buChar char="="/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97F0"/>
              </a:buClr>
              <a:buChar char="-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</a:pPr>
            <a:r>
              <a:rPr lang="de-DE" altLang="de-DE" sz="1200" b="0" dirty="0">
                <a:solidFill>
                  <a:schemeClr val="tx1"/>
                </a:solidFill>
                <a:latin typeface="Myriad Pro Light" pitchFamily="34" charset="0"/>
              </a:rPr>
              <a:t>Quelle: </a:t>
            </a:r>
            <a:r>
              <a:rPr lang="de-DE" altLang="de-DE" sz="1200" b="0" dirty="0" smtClean="0">
                <a:solidFill>
                  <a:schemeClr val="tx1"/>
                </a:solidFill>
                <a:latin typeface="Myriad Pro Light" pitchFamily="34" charset="0"/>
              </a:rPr>
              <a:t>JIM Studie </a:t>
            </a:r>
            <a:r>
              <a:rPr lang="de-DE" altLang="de-DE" sz="1200" b="0" dirty="0" smtClean="0">
                <a:solidFill>
                  <a:schemeClr val="tx1"/>
                </a:solidFill>
                <a:latin typeface="Myriad Pro Light" pitchFamily="34" charset="0"/>
              </a:rPr>
              <a:t>2022</a:t>
            </a:r>
            <a:endParaRPr lang="de-DE" altLang="de-DE" b="0" dirty="0">
              <a:solidFill>
                <a:schemeClr val="tx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53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sz="2800" dirty="0" smtClean="0"/>
              <a:t>Cybermobbing ist das gezielte Runtermachen von Anderen über das Internet. Ist das strafbar?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Ja. Cyber-mobbing kann Straftaten beinhalten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Nein, weil niemand ernsthaft verletzt wird.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Nur wenn man sich nicht wehren kann.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90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Cybermobbing kann verschiedene Straftaten beinhalten. </a:t>
            </a:r>
          </a:p>
          <a:p>
            <a:r>
              <a:rPr lang="de-DE" sz="2400" dirty="0" smtClean="0"/>
              <a:t>Zum Beispiel:</a:t>
            </a:r>
          </a:p>
          <a:p>
            <a:r>
              <a:rPr lang="de-DE" sz="2400" dirty="0" smtClean="0"/>
              <a:t>Beleidigungen: §185 StGB</a:t>
            </a:r>
          </a:p>
          <a:p>
            <a:r>
              <a:rPr lang="de-DE" sz="2400" dirty="0" smtClean="0"/>
              <a:t>Peinliche Fotos hochladen: §201 StGB</a:t>
            </a:r>
          </a:p>
          <a:p>
            <a:r>
              <a:rPr lang="de-DE" sz="2400" dirty="0" smtClean="0"/>
              <a:t>Gerüchte verbreiten:  §186 StGB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de-DE" dirty="0" smtClean="0"/>
              <a:t>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13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Wie viel Zeit verbringen Menschen aktuell täglich bei Instagram?</a:t>
            </a:r>
          </a:p>
          <a:p>
            <a:r>
              <a:rPr lang="de-DE" sz="1800" dirty="0" smtClean="0"/>
              <a:t>(in Deutschland)</a:t>
            </a:r>
            <a:endParaRPr lang="de-DE" sz="18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3600" dirty="0" smtClean="0"/>
              <a:t>12 min</a:t>
            </a:r>
            <a:endParaRPr lang="de-DE" sz="36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sz="3600" dirty="0" smtClean="0"/>
              <a:t>31 </a:t>
            </a:r>
            <a:r>
              <a:rPr lang="de-DE" sz="3600" dirty="0" smtClean="0"/>
              <a:t>min</a:t>
            </a:r>
            <a:endParaRPr lang="de-DE" sz="360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sz="3600" dirty="0" smtClean="0"/>
              <a:t>48 min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79163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1979712" y="1557064"/>
            <a:ext cx="7034956" cy="3600128"/>
          </a:xfrm>
        </p:spPr>
        <p:txBody>
          <a:bodyPr/>
          <a:lstStyle/>
          <a:p>
            <a:r>
              <a:rPr lang="de-DE" sz="2000" b="1" i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 tägliche </a:t>
            </a:r>
            <a:r>
              <a:rPr lang="de-DE" sz="2000" b="1" i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Verweildauer bei Nutzern </a:t>
            </a:r>
            <a:r>
              <a:rPr lang="de-DE" sz="2000" b="1" i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liegt </a:t>
            </a:r>
            <a:r>
              <a:rPr lang="de-DE" sz="2000" b="1" i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bei </a:t>
            </a:r>
            <a:r>
              <a:rPr lang="de-DE" sz="2000" b="1" i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durchschnittlich </a:t>
            </a:r>
            <a:r>
              <a:rPr lang="de-DE" sz="2000" b="1" i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 </a:t>
            </a:r>
            <a:r>
              <a:rPr lang="de-DE" sz="2000" b="1" i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Minuten</a:t>
            </a:r>
            <a:endParaRPr lang="de-DE" sz="2000" i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1800" i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1800" i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Instagram</a:t>
            </a:r>
            <a:r>
              <a:rPr lang="de-DE" sz="1800" i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ist ein kostenloser </a:t>
            </a:r>
            <a:r>
              <a:rPr lang="de-DE" sz="1800" i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Online-Dienst </a:t>
            </a:r>
            <a:r>
              <a:rPr lang="de-DE" sz="1800" i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zum Teilen und Bearbeiten </a:t>
            </a:r>
            <a:r>
              <a:rPr lang="de-DE" sz="1800" i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von </a:t>
            </a:r>
            <a:r>
              <a:rPr lang="de-DE" sz="1800" i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Fotos und Videos, die </a:t>
            </a:r>
            <a:r>
              <a:rPr lang="de-DE" sz="1800" i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dann </a:t>
            </a:r>
            <a:r>
              <a:rPr lang="de-DE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geliked</a:t>
            </a:r>
            <a:r>
              <a:rPr lang="de-DE" sz="1800" i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800" i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oder kommentiert werden. </a:t>
            </a:r>
            <a:r>
              <a:rPr lang="de-DE" sz="1800" i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de-DE" sz="1800" i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indent="0">
              <a:buClr>
                <a:srgbClr val="951B81"/>
              </a:buClr>
              <a:buNone/>
            </a:pPr>
            <a:endParaRPr lang="de-DE" sz="1800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indent="0">
              <a:buClr>
                <a:srgbClr val="951B81"/>
              </a:buClr>
              <a:buNone/>
            </a:pPr>
            <a:r>
              <a:rPr lang="de-DE" sz="1800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 </a:t>
            </a:r>
            <a:r>
              <a:rPr lang="de-DE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Mio. Menschen verwenden Instagram </a:t>
            </a:r>
            <a:r>
              <a:rPr lang="de-DE" sz="1800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</a:p>
          <a:p>
            <a:r>
              <a:rPr lang="de-DE" sz="1800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Deutschland täglich. </a:t>
            </a:r>
            <a:endParaRPr lang="de-DE" sz="1800" i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de-DE" dirty="0" smtClean="0"/>
              <a:t>b</a:t>
            </a:r>
            <a:endParaRPr lang="de-DE" dirty="0"/>
          </a:p>
        </p:txBody>
      </p:sp>
      <p:pic>
        <p:nvPicPr>
          <p:cNvPr id="5" name="Picture 12" descr="Bildergebnis für instagram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0452" y="4725144"/>
            <a:ext cx="1284496" cy="128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2699792" y="616530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400" dirty="0" smtClean="0"/>
              <a:t>Quelle: statista.com </a:t>
            </a:r>
            <a:r>
              <a:rPr lang="de-DE" sz="1400" dirty="0" err="1" smtClean="0"/>
              <a:t>Social</a:t>
            </a:r>
            <a:r>
              <a:rPr lang="de-DE" sz="1400" dirty="0" smtClean="0"/>
              <a:t> Media 2022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85925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Wieviel Videomaterial wird </a:t>
            </a:r>
            <a:r>
              <a:rPr lang="de-DE" u="sng" dirty="0" smtClean="0"/>
              <a:t>pro </a:t>
            </a:r>
            <a:r>
              <a:rPr lang="de-DE" u="sng" dirty="0" smtClean="0"/>
              <a:t>Minute </a:t>
            </a:r>
            <a:r>
              <a:rPr lang="de-DE" dirty="0" smtClean="0"/>
              <a:t>bei YouTube hochgeladen?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500</a:t>
            </a:r>
          </a:p>
          <a:p>
            <a:r>
              <a:rPr lang="de-DE" dirty="0" smtClean="0"/>
              <a:t>Stunden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300 Minuten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60 Stunden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69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Wer ist für die Altersfreigabe von Spielen verantwortlich?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3600" dirty="0" smtClean="0"/>
              <a:t>FSK</a:t>
            </a:r>
            <a:endParaRPr lang="de-DE" sz="36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sz="3600" dirty="0" smtClean="0"/>
              <a:t>AOK</a:t>
            </a:r>
            <a:endParaRPr lang="de-DE" sz="360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sz="3600" dirty="0" smtClean="0"/>
              <a:t>USK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9793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Die „Unterhaltungssoftware Selbstkontrolle“ (USK) prüft Spiele und Apps auf jugendgerechte Inhalte.</a:t>
            </a:r>
          </a:p>
          <a:p>
            <a:r>
              <a:rPr lang="de-DE" sz="2400" dirty="0" smtClean="0"/>
              <a:t>Die FSK ist für Filme zuständig! Es gibt</a:t>
            </a:r>
          </a:p>
          <a:p>
            <a:r>
              <a:rPr lang="de-DE" sz="2400" dirty="0"/>
              <a:t>n</a:t>
            </a:r>
            <a:r>
              <a:rPr lang="de-DE" sz="2400" dirty="0" smtClean="0"/>
              <a:t>euerdings eine Bundeszentrale für</a:t>
            </a:r>
          </a:p>
          <a:p>
            <a:r>
              <a:rPr lang="de-DE" sz="2400" dirty="0" smtClean="0"/>
              <a:t>Jugendmedienschutz in Bonn.</a:t>
            </a:r>
            <a:endParaRPr lang="de-DE" sz="240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de-DE" dirty="0" smtClean="0"/>
              <a:t>c</a:t>
            </a:r>
            <a:endParaRPr lang="de-DE" dirty="0"/>
          </a:p>
        </p:txBody>
      </p:sp>
      <p:pic>
        <p:nvPicPr>
          <p:cNvPr id="1026" name="Picture 2" descr="F:\Eigene Dateien\NiggesA\Downloads\usk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3140968"/>
            <a:ext cx="1570715" cy="1176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49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Was ist das </a:t>
            </a:r>
            <a:r>
              <a:rPr lang="de-DE" dirty="0" err="1" smtClean="0"/>
              <a:t>darknet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184860" y="3455266"/>
            <a:ext cx="1874971" cy="2232000"/>
          </a:xfrm>
        </p:spPr>
        <p:txBody>
          <a:bodyPr/>
          <a:lstStyle/>
          <a:p>
            <a:r>
              <a:rPr lang="de-DE" dirty="0" smtClean="0"/>
              <a:t>Vampir-Fantasy </a:t>
            </a:r>
            <a:r>
              <a:rPr lang="de-DE" dirty="0" err="1" smtClean="0"/>
              <a:t>Egoshooter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sz="3200" dirty="0" smtClean="0"/>
              <a:t>Dunkles Netz</a:t>
            </a:r>
            <a:endParaRPr lang="de-DE" sz="320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sz="2800" dirty="0" smtClean="0"/>
              <a:t>App für EMOs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93235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2000" b="1" i="0" dirty="0" err="1"/>
              <a:t>Darknet</a:t>
            </a:r>
            <a:r>
              <a:rPr lang="de-DE" sz="2000" b="1" i="0" dirty="0"/>
              <a:t> heißt übersetzt „dunkles Netz“. Man kann es sich so ähnlich wie das Internet vorstellen – nur viel geheimer</a:t>
            </a:r>
            <a:r>
              <a:rPr lang="de-DE" sz="2000" b="1" i="0" dirty="0" smtClean="0"/>
              <a:t>.</a:t>
            </a:r>
          </a:p>
          <a:p>
            <a:r>
              <a:rPr lang="de-DE" sz="2000" i="0" dirty="0" smtClean="0"/>
              <a:t>Während im </a:t>
            </a:r>
            <a:r>
              <a:rPr lang="de-DE" sz="2000" i="0" dirty="0"/>
              <a:t>Internet einfach jeder vorbeischauen darf, ist das </a:t>
            </a:r>
            <a:r>
              <a:rPr lang="de-DE" sz="2000" i="0" dirty="0" err="1"/>
              <a:t>Darknet</a:t>
            </a:r>
            <a:r>
              <a:rPr lang="de-DE" sz="2000" i="0" dirty="0"/>
              <a:t> sozusagen eine geheime Veranstaltung nur für geladene Gäste</a:t>
            </a:r>
            <a:r>
              <a:rPr lang="de-DE" sz="2000" i="0" dirty="0" smtClean="0"/>
              <a:t>. </a:t>
            </a:r>
            <a:r>
              <a:rPr lang="de-DE" sz="2000" i="0" dirty="0"/>
              <a:t>Ein Netz wie das </a:t>
            </a:r>
            <a:r>
              <a:rPr lang="de-DE" sz="2000" i="0" dirty="0" err="1"/>
              <a:t>Darknet</a:t>
            </a:r>
            <a:r>
              <a:rPr lang="de-DE" sz="2000" i="0" dirty="0"/>
              <a:t>, das von keinem so richtig überwacht werden kann, kann so auch für </a:t>
            </a:r>
            <a:r>
              <a:rPr lang="de-DE" sz="2000" i="0" dirty="0" smtClean="0"/>
              <a:t>die Meinungsfreiheit </a:t>
            </a:r>
            <a:r>
              <a:rPr lang="de-DE" sz="2000" i="0" dirty="0"/>
              <a:t>sorgen</a:t>
            </a:r>
            <a:r>
              <a:rPr lang="de-DE" sz="2000" i="0" dirty="0" smtClean="0"/>
              <a:t>. Leider wird es oft für kriminelle Aktivitäten (z.B. Drogenhandel) genutzt.</a:t>
            </a:r>
            <a:endParaRPr lang="de-DE" sz="200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2843808" y="6453336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Quelle: Logo </a:t>
            </a:r>
            <a:r>
              <a:rPr lang="de-DE" sz="1400" b="1" dirty="0" err="1" smtClean="0"/>
              <a:t>tv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129956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Wieviel % der 12- bis 17-Jährigen gelten in Deutschland als „internetsüchtig“?</a:t>
            </a:r>
          </a:p>
          <a:p>
            <a:r>
              <a:rPr lang="de-DE" sz="1600" dirty="0" smtClean="0"/>
              <a:t>Zusatzfrage: Sind mehr Mädchen oder mehr Jungen betroffen?</a:t>
            </a:r>
            <a:endParaRPr lang="de-DE" sz="16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8,4 %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65 %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30,8 %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603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1979712" y="1557064"/>
            <a:ext cx="7034956" cy="3096072"/>
          </a:xfrm>
          <a:prstGeom prst="wedgeRectCallout">
            <a:avLst>
              <a:gd name="adj1" fmla="val -1619"/>
              <a:gd name="adj2" fmla="val 84421"/>
            </a:avLst>
          </a:prstGeom>
        </p:spPr>
        <p:txBody>
          <a:bodyPr/>
          <a:lstStyle/>
          <a:p>
            <a:r>
              <a:rPr lang="de-DE" dirty="0" smtClean="0"/>
              <a:t>Etwa 8,4 % </a:t>
            </a:r>
            <a:r>
              <a:rPr lang="de-DE" dirty="0"/>
              <a:t>der </a:t>
            </a:r>
            <a:r>
              <a:rPr lang="de-DE" dirty="0" smtClean="0"/>
              <a:t>12- </a:t>
            </a:r>
            <a:r>
              <a:rPr lang="de-DE" dirty="0"/>
              <a:t>bis </a:t>
            </a:r>
            <a:r>
              <a:rPr lang="de-DE" dirty="0" smtClean="0"/>
              <a:t>17-Jährigen </a:t>
            </a:r>
            <a:r>
              <a:rPr lang="de-DE" dirty="0"/>
              <a:t>haben erhebliche Probleme </a:t>
            </a:r>
            <a:r>
              <a:rPr lang="de-DE" dirty="0" smtClean="0"/>
              <a:t>wegen ihres </a:t>
            </a:r>
            <a:r>
              <a:rPr lang="de-DE" dirty="0"/>
              <a:t>Internetkonsums. </a:t>
            </a:r>
            <a:r>
              <a:rPr lang="de-DE" dirty="0" smtClean="0"/>
              <a:t>10 % der Mädchen</a:t>
            </a:r>
            <a:r>
              <a:rPr lang="de-DE" dirty="0"/>
              <a:t>, </a:t>
            </a:r>
            <a:endParaRPr lang="de-DE" dirty="0" smtClean="0"/>
          </a:p>
          <a:p>
            <a:r>
              <a:rPr lang="de-DE" dirty="0" smtClean="0"/>
              <a:t>5,8 % der Jungen sind betroffen.</a:t>
            </a:r>
            <a:endParaRPr lang="de-DE" dirty="0"/>
          </a:p>
          <a:p>
            <a:r>
              <a:rPr lang="de-DE" sz="2400" dirty="0"/>
              <a:t>Immerhin </a:t>
            </a:r>
            <a:r>
              <a:rPr lang="de-DE" sz="2400" dirty="0" smtClean="0"/>
              <a:t>30,8 % </a:t>
            </a:r>
            <a:r>
              <a:rPr lang="de-DE" sz="2400" dirty="0"/>
              <a:t>gelten als </a:t>
            </a:r>
            <a:r>
              <a:rPr lang="de-DE" sz="2400" dirty="0" smtClean="0"/>
              <a:t>riskant konsumierend.</a:t>
            </a:r>
            <a:endParaRPr lang="de-DE" sz="2400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8" name="Textfeld 2"/>
          <p:cNvSpPr txBox="1">
            <a:spLocks noChangeArrowheads="1"/>
          </p:cNvSpPr>
          <p:nvPr/>
        </p:nvSpPr>
        <p:spPr bwMode="auto">
          <a:xfrm>
            <a:off x="2771800" y="6237312"/>
            <a:ext cx="56886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30000"/>
              </a:spcAft>
              <a:buClr>
                <a:srgbClr val="0097F0"/>
              </a:buClr>
              <a:defRPr b="1">
                <a:solidFill>
                  <a:srgbClr val="60606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0097F0"/>
              </a:buClr>
              <a:buFont typeface="Webdings" pitchFamily="18" charset="2"/>
              <a:buChar char="&lt;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7F0"/>
              </a:buClr>
              <a:buFont typeface="Webdings" pitchFamily="18" charset="2"/>
              <a:buChar char="="/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97F0"/>
              </a:buClr>
              <a:buChar char="-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</a:pPr>
            <a:r>
              <a:rPr lang="de-DE" altLang="de-DE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altLang="de-DE" sz="1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Drogenaffinitätsstudie 2020</a:t>
            </a:r>
            <a:endParaRPr lang="de-DE" alt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53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de-DE" sz="2400" i="0" dirty="0" smtClean="0"/>
              <a:t>YouTube hat mehr als 2,0 Milliarde Nutzer mtl</a:t>
            </a:r>
            <a:r>
              <a:rPr lang="de-DE" sz="2400" dirty="0" smtClean="0"/>
              <a:t>. </a:t>
            </a:r>
          </a:p>
          <a:p>
            <a:pPr marL="457200" indent="-457200">
              <a:buFontTx/>
              <a:buChar char="-"/>
            </a:pPr>
            <a:r>
              <a:rPr lang="de-DE" sz="2400" i="0" dirty="0" smtClean="0"/>
              <a:t>180 </a:t>
            </a:r>
            <a:r>
              <a:rPr lang="de-DE" sz="2400" i="0" dirty="0"/>
              <a:t>Mio. Stunden YouTube Content wird täglich auf Smart </a:t>
            </a:r>
            <a:r>
              <a:rPr lang="de-DE" sz="2400" i="0" dirty="0" smtClean="0"/>
              <a:t>TVs konsumiert, insgesamt 1 </a:t>
            </a:r>
            <a:r>
              <a:rPr lang="de-DE" sz="2400" i="0" dirty="0" err="1" smtClean="0"/>
              <a:t>Mrd</a:t>
            </a:r>
            <a:r>
              <a:rPr lang="de-DE" sz="2400" i="0" dirty="0" smtClean="0"/>
              <a:t> Stunden</a:t>
            </a:r>
            <a:r>
              <a:rPr lang="de-DE" sz="2400" dirty="0" smtClean="0"/>
              <a:t>. </a:t>
            </a:r>
          </a:p>
          <a:p>
            <a:pPr marL="457200" indent="-457200">
              <a:buFontTx/>
              <a:buChar char="-"/>
            </a:pPr>
            <a:r>
              <a:rPr lang="de-DE" sz="2600" dirty="0" smtClean="0"/>
              <a:t>Pro </a:t>
            </a:r>
            <a:r>
              <a:rPr lang="de-DE" sz="2600" dirty="0" smtClean="0"/>
              <a:t>Minute kommen </a:t>
            </a:r>
            <a:r>
              <a:rPr lang="de-DE" sz="2600" b="1" dirty="0" smtClean="0"/>
              <a:t>über 500 Stunden </a:t>
            </a:r>
            <a:r>
              <a:rPr lang="de-DE" sz="2600" dirty="0" smtClean="0"/>
              <a:t>dazu, pro Stunde 30.000 Stunden.   </a:t>
            </a:r>
            <a:endParaRPr lang="de-DE" sz="260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de-DE" dirty="0"/>
              <a:t>a</a:t>
            </a:r>
          </a:p>
        </p:txBody>
      </p:sp>
      <p:pic>
        <p:nvPicPr>
          <p:cNvPr id="3074" name="Picture 2" descr="F:\Eigene Dateien\NiggesA\Downloads\YouTube-logo-full_color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3068960"/>
            <a:ext cx="2764599" cy="172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3347864" y="6309320"/>
            <a:ext cx="4129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Quelle: www.futurebiz.de/artikel/youtube-statistiken</a:t>
            </a:r>
            <a:r>
              <a:rPr lang="de-DE" sz="14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51966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Wofür steht AGB?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2000" dirty="0" smtClean="0"/>
              <a:t>Anderweitige</a:t>
            </a:r>
          </a:p>
          <a:p>
            <a:r>
              <a:rPr lang="de-DE" sz="2000" dirty="0" smtClean="0"/>
              <a:t>Gebühren-bezahlung</a:t>
            </a:r>
            <a:endParaRPr lang="de-DE" sz="20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sz="2000" dirty="0" smtClean="0"/>
              <a:t>Artgerechte Geräte-benutzung</a:t>
            </a:r>
            <a:endParaRPr lang="de-DE" sz="200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sz="2000" dirty="0" smtClean="0"/>
              <a:t>Allgemeine Geschäfts-bedingungen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99529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sz="1050" dirty="0" smtClean="0"/>
          </a:p>
          <a:p>
            <a:r>
              <a:rPr lang="de-DE" sz="2800" dirty="0" smtClean="0"/>
              <a:t>Die Allgemeinen Geschäftsbedingungen sind ein Vertrag, der zwischen Nutzer und Anbieter geschlossen wird. Diesen Nutzungsbedingungen muss zugestimmt werden (oft reicht ein Häkchen).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de-DE" dirty="0" smtClean="0"/>
              <a:t>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453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Mark (15) hat Nacktfotos seiner Freundin über WhatsApp verschickt. Darf er das?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184860" y="3455266"/>
            <a:ext cx="2018988" cy="2232000"/>
          </a:xfrm>
        </p:spPr>
        <p:txBody>
          <a:bodyPr/>
          <a:lstStyle/>
          <a:p>
            <a:r>
              <a:rPr lang="de-DE" dirty="0" smtClean="0"/>
              <a:t>Nur wenn die Freundin zugestimmt hat.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Nein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Ja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80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sz="1400" dirty="0" smtClean="0"/>
          </a:p>
          <a:p>
            <a:r>
              <a:rPr lang="de-DE" sz="2800" dirty="0" smtClean="0"/>
              <a:t>Nein! Nacktbilder von Kindern und Jugendlichen zu verbreiten ist nach dem Strafgesetzbuch strafbar! </a:t>
            </a:r>
            <a:endParaRPr lang="de-DE" sz="280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de-DE" dirty="0" smtClean="0"/>
              <a:t>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89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Wie viele Minuten sind die 12- bis 19-Jährigen in Deutschland *online?</a:t>
            </a:r>
          </a:p>
          <a:p>
            <a:r>
              <a:rPr lang="de-DE" sz="1600" dirty="0" smtClean="0"/>
              <a:t>*nach eigener Selbsteinschätzung durchschnittlich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298 </a:t>
            </a:r>
            <a:r>
              <a:rPr lang="de-DE" dirty="0"/>
              <a:t>Min</a:t>
            </a:r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138 Min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204 </a:t>
            </a:r>
            <a:r>
              <a:rPr lang="de-DE" dirty="0"/>
              <a:t>Min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317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2098638" y="1556792"/>
            <a:ext cx="7034956" cy="2808039"/>
          </a:xfrm>
        </p:spPr>
        <p:txBody>
          <a:bodyPr/>
          <a:lstStyle/>
          <a:p>
            <a:endParaRPr lang="de-DE" sz="1600" dirty="0" smtClean="0"/>
          </a:p>
          <a:p>
            <a:r>
              <a:rPr lang="de-DE" sz="2400" dirty="0" smtClean="0"/>
              <a:t>Durchschnittlich sind die Jugendlichen </a:t>
            </a:r>
          </a:p>
          <a:p>
            <a:r>
              <a:rPr lang="de-DE" sz="2400" b="1" dirty="0" smtClean="0"/>
              <a:t>204 </a:t>
            </a:r>
            <a:r>
              <a:rPr lang="de-DE" sz="2400" b="1" dirty="0" smtClean="0"/>
              <a:t>Minuten </a:t>
            </a:r>
            <a:r>
              <a:rPr lang="de-DE" sz="2400" dirty="0" smtClean="0"/>
              <a:t>online, dass sind vier Stunden online zum Chatten, Musik hören, Zocken und Informationen erhalten. Das ist nicht nur negativ, es kommt darauf an, wofür man es nutzt. </a:t>
            </a:r>
            <a:endParaRPr lang="de-DE" sz="240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8" name="Textfeld 2"/>
          <p:cNvSpPr txBox="1">
            <a:spLocks noChangeArrowheads="1"/>
          </p:cNvSpPr>
          <p:nvPr/>
        </p:nvSpPr>
        <p:spPr bwMode="auto">
          <a:xfrm>
            <a:off x="2771800" y="6237312"/>
            <a:ext cx="56886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30000"/>
              </a:spcAft>
              <a:buClr>
                <a:srgbClr val="0097F0"/>
              </a:buClr>
              <a:defRPr b="1">
                <a:solidFill>
                  <a:srgbClr val="60606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0097F0"/>
              </a:buClr>
              <a:buFont typeface="Webdings" pitchFamily="18" charset="2"/>
              <a:buChar char="&lt;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7F0"/>
              </a:buClr>
              <a:buFont typeface="Webdings" pitchFamily="18" charset="2"/>
              <a:buChar char="="/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97F0"/>
              </a:buClr>
              <a:buChar char="-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</a:pPr>
            <a:r>
              <a:rPr lang="de-DE" altLang="de-DE" sz="1200" b="0" dirty="0">
                <a:solidFill>
                  <a:schemeClr val="tx1"/>
                </a:solidFill>
                <a:latin typeface="Myriad Pro Light" pitchFamily="34" charset="0"/>
              </a:rPr>
              <a:t>Quelle: </a:t>
            </a:r>
            <a:r>
              <a:rPr lang="de-DE" altLang="de-DE" sz="1200" b="0" dirty="0" smtClean="0">
                <a:solidFill>
                  <a:schemeClr val="tx1"/>
                </a:solidFill>
                <a:latin typeface="Myriad Pro Light" pitchFamily="34" charset="0"/>
              </a:rPr>
              <a:t>JIM Studie </a:t>
            </a:r>
            <a:r>
              <a:rPr lang="de-DE" altLang="de-DE" sz="1200" b="0" dirty="0" smtClean="0">
                <a:solidFill>
                  <a:schemeClr val="tx1"/>
                </a:solidFill>
                <a:latin typeface="Myriad Pro Light" pitchFamily="34" charset="0"/>
              </a:rPr>
              <a:t>2022</a:t>
            </a:r>
            <a:endParaRPr lang="de-DE" altLang="de-DE" b="0" dirty="0">
              <a:solidFill>
                <a:schemeClr val="tx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5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732</Words>
  <Application>Microsoft Office PowerPoint</Application>
  <PresentationFormat>Bildschirmpräsentation (4:3)</PresentationFormat>
  <Paragraphs>121</Paragraphs>
  <Slides>25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1" baseType="lpstr">
      <vt:lpstr>Arial</vt:lpstr>
      <vt:lpstr>Calibri</vt:lpstr>
      <vt:lpstr>Myriad Pro Light</vt:lpstr>
      <vt:lpstr>Verdana</vt:lpstr>
      <vt:lpstr>Wingdings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dkc</dc:creator>
  <cp:lastModifiedBy>Microsoft-Konto</cp:lastModifiedBy>
  <cp:revision>154</cp:revision>
  <cp:lastPrinted>2015-10-05T09:35:59Z</cp:lastPrinted>
  <dcterms:created xsi:type="dcterms:W3CDTF">2015-03-30T12:28:46Z</dcterms:created>
  <dcterms:modified xsi:type="dcterms:W3CDTF">2023-03-05T17:14:14Z</dcterms:modified>
</cp:coreProperties>
</file>